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8204a5581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48204a5581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8204a5581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8204a5581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8204a5581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48204a558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488aa6a58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488aa6a58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488aa6a58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488aa6a58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488aa6a58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488aa6a58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488aa6a58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488aa6a58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88aa6a586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88aa6a586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488aa6a58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488aa6a58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88aa6a586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488aa6a586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8204a5581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8204a5581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488aa6a586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488aa6a58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488aa6a586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488aa6a586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88aa6a586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488aa6a586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4899624bf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4899624bf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4899624bf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4899624b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488aa6a586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488aa6a586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899624b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4899624b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4899624bf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4899624bf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4899624bf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4899624bf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04a5581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04a5581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4899624bf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4899624bf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899624bf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899624bf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899624bf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899624bf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8204a5581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48204a5581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8204a5581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48204a5581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48204a5581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48204a5581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4.jpg"/><Relationship Id="rId5"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503900" y="1394850"/>
            <a:ext cx="5203200" cy="235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tr" sz="4700">
                <a:solidFill>
                  <a:srgbClr val="CC0000"/>
                </a:solidFill>
              </a:rPr>
              <a:t>LİSEYİ TANIYORUM</a:t>
            </a:r>
            <a:endParaRPr b="1" sz="4700">
              <a:solidFill>
                <a:srgbClr val="CC0000"/>
              </a:solidFill>
            </a:endParaRPr>
          </a:p>
        </p:txBody>
      </p:sp>
      <p:pic>
        <p:nvPicPr>
          <p:cNvPr id="129" name="Google Shape;129;p13"/>
          <p:cNvPicPr preferRelativeResize="0"/>
          <p:nvPr/>
        </p:nvPicPr>
        <p:blipFill>
          <a:blip r:embed="rId3">
            <a:alphaModFix/>
          </a:blip>
          <a:stretch>
            <a:fillRect/>
          </a:stretch>
        </p:blipFill>
        <p:spPr>
          <a:xfrm>
            <a:off x="244225" y="941913"/>
            <a:ext cx="3259674" cy="3259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5341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tr">
                <a:solidFill>
                  <a:srgbClr val="FF0000"/>
                </a:solidFill>
              </a:rPr>
              <a:t>Tekirdağ’da Bulunan Fen Liseleri</a:t>
            </a:r>
            <a:endParaRPr>
              <a:solidFill>
                <a:srgbClr val="FF0000"/>
              </a:solidFill>
            </a:endParaRPr>
          </a:p>
        </p:txBody>
      </p:sp>
      <p:sp>
        <p:nvSpPr>
          <p:cNvPr id="190" name="Google Shape;190;p22"/>
          <p:cNvSpPr txBox="1"/>
          <p:nvPr>
            <p:ph idx="1" type="body"/>
          </p:nvPr>
        </p:nvSpPr>
        <p:spPr>
          <a:xfrm>
            <a:off x="1741138" y="3718600"/>
            <a:ext cx="2094000" cy="581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1200"/>
              </a:spcAft>
              <a:buNone/>
            </a:pPr>
            <a:r>
              <a:rPr b="1" lang="tr" sz="1500">
                <a:solidFill>
                  <a:schemeClr val="accent5"/>
                </a:solidFill>
              </a:rPr>
              <a:t>Süleymanpaşa Ebru Nayim Fen Lisesi</a:t>
            </a:r>
            <a:endParaRPr b="1" sz="1500">
              <a:solidFill>
                <a:schemeClr val="accent5"/>
              </a:solidFill>
            </a:endParaRPr>
          </a:p>
        </p:txBody>
      </p:sp>
      <p:pic>
        <p:nvPicPr>
          <p:cNvPr id="191" name="Google Shape;191;p22"/>
          <p:cNvPicPr preferRelativeResize="0"/>
          <p:nvPr/>
        </p:nvPicPr>
        <p:blipFill>
          <a:blip r:embed="rId3">
            <a:alphaModFix/>
          </a:blip>
          <a:stretch>
            <a:fillRect/>
          </a:stretch>
        </p:blipFill>
        <p:spPr>
          <a:xfrm>
            <a:off x="1004275" y="1488775"/>
            <a:ext cx="3567725" cy="2009800"/>
          </a:xfrm>
          <a:prstGeom prst="rect">
            <a:avLst/>
          </a:prstGeom>
          <a:noFill/>
          <a:ln>
            <a:noFill/>
          </a:ln>
        </p:spPr>
      </p:pic>
      <p:pic>
        <p:nvPicPr>
          <p:cNvPr id="192" name="Google Shape;192;p22"/>
          <p:cNvPicPr preferRelativeResize="0"/>
          <p:nvPr/>
        </p:nvPicPr>
        <p:blipFill>
          <a:blip r:embed="rId4">
            <a:alphaModFix/>
          </a:blip>
          <a:stretch>
            <a:fillRect/>
          </a:stretch>
        </p:blipFill>
        <p:spPr>
          <a:xfrm>
            <a:off x="4896100" y="1488775"/>
            <a:ext cx="3428739" cy="2009800"/>
          </a:xfrm>
          <a:prstGeom prst="rect">
            <a:avLst/>
          </a:prstGeom>
          <a:noFill/>
          <a:ln>
            <a:noFill/>
          </a:ln>
        </p:spPr>
      </p:pic>
      <p:sp>
        <p:nvSpPr>
          <p:cNvPr id="193" name="Google Shape;193;p22"/>
          <p:cNvSpPr txBox="1"/>
          <p:nvPr>
            <p:ph idx="1" type="body"/>
          </p:nvPr>
        </p:nvSpPr>
        <p:spPr>
          <a:xfrm>
            <a:off x="5563463" y="3718600"/>
            <a:ext cx="2094000" cy="581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1200"/>
              </a:spcAft>
              <a:buNone/>
            </a:pPr>
            <a:r>
              <a:rPr b="1" lang="tr" sz="1500">
                <a:solidFill>
                  <a:schemeClr val="accent5"/>
                </a:solidFill>
              </a:rPr>
              <a:t>Çorlu İMKB Fen Lisesi</a:t>
            </a:r>
            <a:endParaRPr b="1" sz="1500">
              <a:solidFill>
                <a:schemeClr val="accent5"/>
              </a:solidFill>
            </a:endParaRPr>
          </a:p>
        </p:txBody>
      </p:sp>
      <p:pic>
        <p:nvPicPr>
          <p:cNvPr id="194" name="Google Shape;194;p22"/>
          <p:cNvPicPr preferRelativeResize="0"/>
          <p:nvPr/>
        </p:nvPicPr>
        <p:blipFill>
          <a:blip r:embed="rId5">
            <a:alphaModFix/>
          </a:blip>
          <a:stretch>
            <a:fillRect/>
          </a:stretch>
        </p:blipFill>
        <p:spPr>
          <a:xfrm>
            <a:off x="7571575" y="3498574"/>
            <a:ext cx="1428676" cy="1428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819150" y="5341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tr">
                <a:solidFill>
                  <a:srgbClr val="FF0000"/>
                </a:solidFill>
              </a:rPr>
              <a:t>Tekirdağ’da Bulunan Fen Liseleri</a:t>
            </a:r>
            <a:endParaRPr>
              <a:solidFill>
                <a:srgbClr val="FF0000"/>
              </a:solidFill>
            </a:endParaRPr>
          </a:p>
        </p:txBody>
      </p:sp>
      <p:pic>
        <p:nvPicPr>
          <p:cNvPr id="200" name="Google Shape;200;p23"/>
          <p:cNvPicPr preferRelativeResize="0"/>
          <p:nvPr/>
        </p:nvPicPr>
        <p:blipFill>
          <a:blip r:embed="rId3">
            <a:alphaModFix/>
          </a:blip>
          <a:stretch>
            <a:fillRect/>
          </a:stretch>
        </p:blipFill>
        <p:spPr>
          <a:xfrm>
            <a:off x="954350" y="1659580"/>
            <a:ext cx="4932792" cy="2448001"/>
          </a:xfrm>
          <a:prstGeom prst="rect">
            <a:avLst/>
          </a:prstGeom>
          <a:noFill/>
          <a:ln>
            <a:noFill/>
          </a:ln>
        </p:spPr>
      </p:pic>
      <p:sp>
        <p:nvSpPr>
          <p:cNvPr id="201" name="Google Shape;201;p23"/>
          <p:cNvSpPr txBox="1"/>
          <p:nvPr>
            <p:ph idx="1" type="body"/>
          </p:nvPr>
        </p:nvSpPr>
        <p:spPr>
          <a:xfrm>
            <a:off x="6020688" y="2593025"/>
            <a:ext cx="2094000" cy="581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1200"/>
              </a:spcAft>
              <a:buNone/>
            </a:pPr>
            <a:r>
              <a:rPr b="1" lang="tr" sz="1500">
                <a:solidFill>
                  <a:schemeClr val="accent5"/>
                </a:solidFill>
              </a:rPr>
              <a:t>Çerkezköy Seval Ahmet Çetin Fen Lisesi</a:t>
            </a:r>
            <a:endParaRPr b="1" sz="1500">
              <a:solidFill>
                <a:schemeClr val="accent5"/>
              </a:solidFill>
            </a:endParaRPr>
          </a:p>
        </p:txBody>
      </p:sp>
      <p:pic>
        <p:nvPicPr>
          <p:cNvPr id="202" name="Google Shape;202;p23"/>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819150" y="615725"/>
            <a:ext cx="7505700" cy="720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a:solidFill>
                  <a:srgbClr val="9900FF"/>
                </a:solidFill>
              </a:rPr>
              <a:t>Sosyal Bilimler Liseleri</a:t>
            </a:r>
            <a:endParaRPr b="1">
              <a:solidFill>
                <a:srgbClr val="9900FF"/>
              </a:solidFill>
            </a:endParaRPr>
          </a:p>
        </p:txBody>
      </p:sp>
      <p:sp>
        <p:nvSpPr>
          <p:cNvPr id="208" name="Google Shape;208;p24"/>
          <p:cNvSpPr txBox="1"/>
          <p:nvPr>
            <p:ph idx="1" type="body"/>
          </p:nvPr>
        </p:nvSpPr>
        <p:spPr>
          <a:xfrm>
            <a:off x="819150" y="1393625"/>
            <a:ext cx="7505700" cy="323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1700">
                <a:solidFill>
                  <a:schemeClr val="accent5"/>
                </a:solidFill>
              </a:rPr>
              <a:t>Sosyal bilimlerde ihtiyaç duyulan bilim adamlarının yetiştirilmesine kaynaklık eden liselerdir. </a:t>
            </a:r>
            <a:endParaRPr b="1" sz="1700">
              <a:solidFill>
                <a:schemeClr val="accent5"/>
              </a:solidFill>
            </a:endParaRPr>
          </a:p>
          <a:p>
            <a:pPr indent="0" lvl="0" marL="0" rtl="0" algn="l">
              <a:spcBef>
                <a:spcPts val="1200"/>
              </a:spcBef>
              <a:spcAft>
                <a:spcPts val="0"/>
              </a:spcAft>
              <a:buNone/>
            </a:pPr>
            <a:r>
              <a:rPr b="1" lang="tr" sz="1700">
                <a:solidFill>
                  <a:schemeClr val="accent5"/>
                </a:solidFill>
              </a:rPr>
              <a:t>Çoğunlukla sözel ve dil alanlarında eğitim verirler. </a:t>
            </a:r>
            <a:endParaRPr b="1" sz="1700">
              <a:solidFill>
                <a:schemeClr val="accent5"/>
              </a:solidFill>
            </a:endParaRPr>
          </a:p>
          <a:p>
            <a:pPr indent="0" lvl="0" marL="0" rtl="0" algn="l">
              <a:spcBef>
                <a:spcPts val="1200"/>
              </a:spcBef>
              <a:spcAft>
                <a:spcPts val="0"/>
              </a:spcAft>
              <a:buNone/>
            </a:pPr>
            <a:r>
              <a:rPr b="1" lang="tr" sz="1700">
                <a:solidFill>
                  <a:schemeClr val="accent5"/>
                </a:solidFill>
              </a:rPr>
              <a:t>Hukuk Fakülteleri, Uluslararası İlişkiler, Yabancı Diller, Siyaset Bilimi, Psikoloji, İktisadi ve idari Bilimler Fakülteleri, Maliye, Uluslararası Ticaret gibi fakültelere öğrenci gönderirler. </a:t>
            </a:r>
            <a:endParaRPr b="1" sz="1700">
              <a:solidFill>
                <a:schemeClr val="accent5"/>
              </a:solidFill>
            </a:endParaRPr>
          </a:p>
          <a:p>
            <a:pPr indent="0" lvl="0" marL="0" rtl="0" algn="l">
              <a:lnSpc>
                <a:spcPct val="100000"/>
              </a:lnSpc>
              <a:spcBef>
                <a:spcPts val="1200"/>
              </a:spcBef>
              <a:spcAft>
                <a:spcPts val="0"/>
              </a:spcAft>
              <a:buNone/>
            </a:pPr>
            <a:r>
              <a:rPr b="1" lang="tr" sz="1700">
                <a:solidFill>
                  <a:schemeClr val="accent5"/>
                </a:solidFill>
              </a:rPr>
              <a:t>Bazı sosyal bilimler liselerinde hazırlık sınıfı zorunluyken, bazı liselerde </a:t>
            </a:r>
            <a:endParaRPr b="1" sz="1700">
              <a:solidFill>
                <a:schemeClr val="accent5"/>
              </a:solidFill>
            </a:endParaRPr>
          </a:p>
          <a:p>
            <a:pPr indent="0" lvl="0" marL="0" rtl="0" algn="l">
              <a:lnSpc>
                <a:spcPct val="100000"/>
              </a:lnSpc>
              <a:spcBef>
                <a:spcPts val="1200"/>
              </a:spcBef>
              <a:spcAft>
                <a:spcPts val="1200"/>
              </a:spcAft>
              <a:buNone/>
            </a:pPr>
            <a:r>
              <a:rPr b="1" lang="tr" sz="1700">
                <a:solidFill>
                  <a:schemeClr val="accent5"/>
                </a:solidFill>
              </a:rPr>
              <a:t>ise böyle bir zorunluk bulunmamaktadır. </a:t>
            </a:r>
            <a:endParaRPr b="1" sz="1700">
              <a:solidFill>
                <a:schemeClr val="accent5"/>
              </a:solidFill>
            </a:endParaRPr>
          </a:p>
        </p:txBody>
      </p:sp>
      <p:pic>
        <p:nvPicPr>
          <p:cNvPr id="209" name="Google Shape;209;p24"/>
          <p:cNvPicPr preferRelativeResize="0"/>
          <p:nvPr/>
        </p:nvPicPr>
        <p:blipFill>
          <a:blip r:embed="rId3">
            <a:alphaModFix/>
          </a:blip>
          <a:stretch>
            <a:fillRect/>
          </a:stretch>
        </p:blipFill>
        <p:spPr>
          <a:xfrm>
            <a:off x="7542925" y="3528049"/>
            <a:ext cx="1428676" cy="1428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Sosyal Bilimler Liseleri</a:t>
            </a:r>
            <a:endParaRPr b="1">
              <a:solidFill>
                <a:srgbClr val="FF00FF"/>
              </a:solidFill>
            </a:endParaRPr>
          </a:p>
        </p:txBody>
      </p:sp>
      <p:sp>
        <p:nvSpPr>
          <p:cNvPr id="215" name="Google Shape;215;p25"/>
          <p:cNvSpPr txBox="1"/>
          <p:nvPr>
            <p:ph idx="1" type="body"/>
          </p:nvPr>
        </p:nvSpPr>
        <p:spPr>
          <a:xfrm>
            <a:off x="5747000" y="2386825"/>
            <a:ext cx="2471100" cy="757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b="1" lang="tr" sz="1900">
                <a:solidFill>
                  <a:schemeClr val="accent6"/>
                </a:solidFill>
              </a:rPr>
              <a:t>Tekirdağ Sosyal Bilimler Lisesi</a:t>
            </a:r>
            <a:endParaRPr b="1" sz="1900">
              <a:solidFill>
                <a:schemeClr val="accent6"/>
              </a:solidFill>
            </a:endParaRPr>
          </a:p>
        </p:txBody>
      </p:sp>
      <p:pic>
        <p:nvPicPr>
          <p:cNvPr id="216" name="Google Shape;216;p25"/>
          <p:cNvPicPr preferRelativeResize="0"/>
          <p:nvPr/>
        </p:nvPicPr>
        <p:blipFill>
          <a:blip r:embed="rId3">
            <a:alphaModFix/>
          </a:blip>
          <a:stretch>
            <a:fillRect/>
          </a:stretch>
        </p:blipFill>
        <p:spPr>
          <a:xfrm>
            <a:off x="977000" y="1541575"/>
            <a:ext cx="4357899" cy="2447999"/>
          </a:xfrm>
          <a:prstGeom prst="rect">
            <a:avLst/>
          </a:prstGeom>
          <a:noFill/>
          <a:ln>
            <a:noFill/>
          </a:ln>
        </p:spPr>
      </p:pic>
      <p:pic>
        <p:nvPicPr>
          <p:cNvPr id="217" name="Google Shape;217;p25"/>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Anadolu</a:t>
            </a:r>
            <a:r>
              <a:rPr b="1" lang="tr" sz="3100">
                <a:solidFill>
                  <a:srgbClr val="9900FF"/>
                </a:solidFill>
              </a:rPr>
              <a:t> Liseleri</a:t>
            </a:r>
            <a:endParaRPr b="1" sz="3100">
              <a:solidFill>
                <a:srgbClr val="9900FF"/>
              </a:solidFill>
            </a:endParaRPr>
          </a:p>
        </p:txBody>
      </p:sp>
      <p:sp>
        <p:nvSpPr>
          <p:cNvPr id="223" name="Google Shape;223;p26"/>
          <p:cNvSpPr txBox="1"/>
          <p:nvPr>
            <p:ph idx="1" type="body"/>
          </p:nvPr>
        </p:nvSpPr>
        <p:spPr>
          <a:xfrm>
            <a:off x="819150" y="15470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 Öğrencilerin ilgi ve yeteneklerine göre ayrışarak yükseköğrenime hazırlandığı liselerdir.  </a:t>
            </a:r>
            <a:endParaRPr b="1" sz="1800"/>
          </a:p>
          <a:p>
            <a:pPr indent="0" lvl="0" marL="0" rtl="0" algn="l">
              <a:spcBef>
                <a:spcPts val="1200"/>
              </a:spcBef>
              <a:spcAft>
                <a:spcPts val="0"/>
              </a:spcAft>
              <a:buNone/>
            </a:pPr>
            <a:r>
              <a:rPr b="1" lang="tr" sz="1800"/>
              <a:t>Anadolu liselerinin birçoğunda (öğrenci talebi dikkate alınarak) sayısal, eşit ağırlık, yabancı dil ve sözel bölümler açılmaktadır.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224" name="Google Shape;224;p26"/>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Anadolu Liseleri</a:t>
            </a:r>
            <a:endParaRPr b="1">
              <a:solidFill>
                <a:srgbClr val="FF00FF"/>
              </a:solidFill>
            </a:endParaRPr>
          </a:p>
        </p:txBody>
      </p:sp>
      <p:sp>
        <p:nvSpPr>
          <p:cNvPr id="230" name="Google Shape;230;p27"/>
          <p:cNvSpPr txBox="1"/>
          <p:nvPr>
            <p:ph idx="1" type="body"/>
          </p:nvPr>
        </p:nvSpPr>
        <p:spPr>
          <a:xfrm>
            <a:off x="1537425" y="3794825"/>
            <a:ext cx="1853400" cy="75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1200"/>
              </a:spcAft>
              <a:buNone/>
            </a:pPr>
            <a:r>
              <a:rPr b="1" lang="tr" sz="1900">
                <a:solidFill>
                  <a:schemeClr val="accent6"/>
                </a:solidFill>
              </a:rPr>
              <a:t>Tekirdağ Anadolu Lisesi</a:t>
            </a:r>
            <a:endParaRPr b="1" sz="1900">
              <a:solidFill>
                <a:schemeClr val="accent6"/>
              </a:solidFill>
            </a:endParaRPr>
          </a:p>
        </p:txBody>
      </p:sp>
      <p:pic>
        <p:nvPicPr>
          <p:cNvPr id="231" name="Google Shape;231;p27"/>
          <p:cNvPicPr preferRelativeResize="0"/>
          <p:nvPr/>
        </p:nvPicPr>
        <p:blipFill>
          <a:blip r:embed="rId3">
            <a:alphaModFix/>
          </a:blip>
          <a:stretch>
            <a:fillRect/>
          </a:stretch>
        </p:blipFill>
        <p:spPr>
          <a:xfrm>
            <a:off x="718600" y="1550425"/>
            <a:ext cx="3491050" cy="2042651"/>
          </a:xfrm>
          <a:prstGeom prst="rect">
            <a:avLst/>
          </a:prstGeom>
          <a:noFill/>
          <a:ln>
            <a:noFill/>
          </a:ln>
        </p:spPr>
      </p:pic>
      <p:sp>
        <p:nvSpPr>
          <p:cNvPr id="232" name="Google Shape;232;p27"/>
          <p:cNvSpPr txBox="1"/>
          <p:nvPr>
            <p:ph idx="1" type="body"/>
          </p:nvPr>
        </p:nvSpPr>
        <p:spPr>
          <a:xfrm>
            <a:off x="5582450" y="3794825"/>
            <a:ext cx="1853400" cy="75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1200"/>
              </a:spcAft>
              <a:buNone/>
            </a:pPr>
            <a:r>
              <a:rPr b="1" lang="tr" sz="1900">
                <a:solidFill>
                  <a:schemeClr val="accent6"/>
                </a:solidFill>
              </a:rPr>
              <a:t>Namık Kemal Lisesi</a:t>
            </a:r>
            <a:endParaRPr b="1" sz="1900">
              <a:solidFill>
                <a:schemeClr val="accent6"/>
              </a:solidFill>
            </a:endParaRPr>
          </a:p>
        </p:txBody>
      </p:sp>
      <p:pic>
        <p:nvPicPr>
          <p:cNvPr id="233" name="Google Shape;233;p27"/>
          <p:cNvPicPr preferRelativeResize="0"/>
          <p:nvPr/>
        </p:nvPicPr>
        <p:blipFill>
          <a:blip r:embed="rId4">
            <a:alphaModFix/>
          </a:blip>
          <a:stretch>
            <a:fillRect/>
          </a:stretch>
        </p:blipFill>
        <p:spPr>
          <a:xfrm>
            <a:off x="7499750" y="3499299"/>
            <a:ext cx="1428676" cy="1428676"/>
          </a:xfrm>
          <a:prstGeom prst="rect">
            <a:avLst/>
          </a:prstGeom>
          <a:noFill/>
          <a:ln>
            <a:noFill/>
          </a:ln>
        </p:spPr>
      </p:pic>
      <p:pic>
        <p:nvPicPr>
          <p:cNvPr id="234" name="Google Shape;234;p27"/>
          <p:cNvPicPr preferRelativeResize="0"/>
          <p:nvPr/>
        </p:nvPicPr>
        <p:blipFill>
          <a:blip r:embed="rId5">
            <a:alphaModFix/>
          </a:blip>
          <a:stretch>
            <a:fillRect/>
          </a:stretch>
        </p:blipFill>
        <p:spPr>
          <a:xfrm>
            <a:off x="4693450" y="1550425"/>
            <a:ext cx="3631395" cy="2042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Anadolu Liseleri</a:t>
            </a:r>
            <a:endParaRPr b="1">
              <a:solidFill>
                <a:srgbClr val="FF00FF"/>
              </a:solidFill>
            </a:endParaRPr>
          </a:p>
        </p:txBody>
      </p:sp>
      <p:sp>
        <p:nvSpPr>
          <p:cNvPr id="240" name="Google Shape;240;p28"/>
          <p:cNvSpPr txBox="1"/>
          <p:nvPr>
            <p:ph idx="1" type="body"/>
          </p:nvPr>
        </p:nvSpPr>
        <p:spPr>
          <a:xfrm>
            <a:off x="1523075" y="4125275"/>
            <a:ext cx="1853400" cy="7575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b="1" lang="tr" sz="1900">
                <a:solidFill>
                  <a:schemeClr val="accent6"/>
                </a:solidFill>
              </a:rPr>
              <a:t>Mehmet Akif Ersoy </a:t>
            </a:r>
            <a:r>
              <a:rPr b="1" lang="tr" sz="1900">
                <a:solidFill>
                  <a:schemeClr val="accent6"/>
                </a:solidFill>
              </a:rPr>
              <a:t>Anadolu Lisesi</a:t>
            </a:r>
            <a:endParaRPr b="1" sz="1900">
              <a:solidFill>
                <a:schemeClr val="accent6"/>
              </a:solidFill>
            </a:endParaRPr>
          </a:p>
        </p:txBody>
      </p:sp>
      <p:sp>
        <p:nvSpPr>
          <p:cNvPr id="241" name="Google Shape;241;p28"/>
          <p:cNvSpPr txBox="1"/>
          <p:nvPr>
            <p:ph idx="1" type="body"/>
          </p:nvPr>
        </p:nvSpPr>
        <p:spPr>
          <a:xfrm>
            <a:off x="5341463" y="4125275"/>
            <a:ext cx="1853400" cy="7575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tr" sz="1600">
                <a:solidFill>
                  <a:schemeClr val="accent6"/>
                </a:solidFill>
              </a:rPr>
              <a:t>Ticaret Borsası Anadolu </a:t>
            </a:r>
            <a:r>
              <a:rPr b="1" lang="tr" sz="1600">
                <a:solidFill>
                  <a:schemeClr val="accent6"/>
                </a:solidFill>
              </a:rPr>
              <a:t>Lisesi</a:t>
            </a:r>
            <a:endParaRPr b="1" sz="1600">
              <a:solidFill>
                <a:schemeClr val="accent6"/>
              </a:solidFill>
            </a:endParaRPr>
          </a:p>
        </p:txBody>
      </p:sp>
      <p:pic>
        <p:nvPicPr>
          <p:cNvPr id="242" name="Google Shape;242;p28"/>
          <p:cNvPicPr preferRelativeResize="0"/>
          <p:nvPr/>
        </p:nvPicPr>
        <p:blipFill>
          <a:blip r:embed="rId3">
            <a:alphaModFix/>
          </a:blip>
          <a:stretch>
            <a:fillRect/>
          </a:stretch>
        </p:blipFill>
        <p:spPr>
          <a:xfrm>
            <a:off x="819150" y="1268600"/>
            <a:ext cx="3275525" cy="2760602"/>
          </a:xfrm>
          <a:prstGeom prst="rect">
            <a:avLst/>
          </a:prstGeom>
          <a:noFill/>
          <a:ln>
            <a:noFill/>
          </a:ln>
        </p:spPr>
      </p:pic>
      <p:pic>
        <p:nvPicPr>
          <p:cNvPr id="243" name="Google Shape;243;p28"/>
          <p:cNvPicPr preferRelativeResize="0"/>
          <p:nvPr/>
        </p:nvPicPr>
        <p:blipFill>
          <a:blip r:embed="rId4">
            <a:alphaModFix/>
          </a:blip>
          <a:stretch>
            <a:fillRect/>
          </a:stretch>
        </p:blipFill>
        <p:spPr>
          <a:xfrm>
            <a:off x="4476250" y="1304962"/>
            <a:ext cx="3583824" cy="2687875"/>
          </a:xfrm>
          <a:prstGeom prst="rect">
            <a:avLst/>
          </a:prstGeom>
          <a:noFill/>
          <a:ln>
            <a:noFill/>
          </a:ln>
        </p:spPr>
      </p:pic>
      <p:pic>
        <p:nvPicPr>
          <p:cNvPr id="244" name="Google Shape;244;p28"/>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Anadolu Liseleri</a:t>
            </a:r>
            <a:endParaRPr b="1">
              <a:solidFill>
                <a:srgbClr val="FF00FF"/>
              </a:solidFill>
            </a:endParaRPr>
          </a:p>
        </p:txBody>
      </p:sp>
      <p:sp>
        <p:nvSpPr>
          <p:cNvPr id="250" name="Google Shape;250;p29"/>
          <p:cNvSpPr txBox="1"/>
          <p:nvPr>
            <p:ph idx="1" type="body"/>
          </p:nvPr>
        </p:nvSpPr>
        <p:spPr>
          <a:xfrm>
            <a:off x="1551800" y="4168375"/>
            <a:ext cx="1853400" cy="7575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tr" sz="1800">
                <a:solidFill>
                  <a:schemeClr val="accent6"/>
                </a:solidFill>
              </a:rPr>
              <a:t>Cemile Yeşil Anadolu</a:t>
            </a:r>
            <a:r>
              <a:rPr b="1" lang="tr" sz="1800">
                <a:solidFill>
                  <a:schemeClr val="accent6"/>
                </a:solidFill>
              </a:rPr>
              <a:t> Lisesi</a:t>
            </a:r>
            <a:endParaRPr b="1" sz="1800">
              <a:solidFill>
                <a:schemeClr val="accent6"/>
              </a:solidFill>
            </a:endParaRPr>
          </a:p>
        </p:txBody>
      </p:sp>
      <p:sp>
        <p:nvSpPr>
          <p:cNvPr id="251" name="Google Shape;251;p29"/>
          <p:cNvSpPr txBox="1"/>
          <p:nvPr>
            <p:ph idx="1" type="body"/>
          </p:nvPr>
        </p:nvSpPr>
        <p:spPr>
          <a:xfrm>
            <a:off x="5502275" y="4082175"/>
            <a:ext cx="1853400" cy="757500"/>
          </a:xfrm>
          <a:prstGeom prst="rect">
            <a:avLst/>
          </a:prstGeom>
        </p:spPr>
        <p:txBody>
          <a:bodyPr anchorCtr="0" anchor="t" bIns="91425" lIns="91425" spcFirstLastPara="1" rIns="91425" wrap="square" tIns="91425">
            <a:normAutofit/>
          </a:bodyPr>
          <a:lstStyle/>
          <a:p>
            <a:pPr indent="0" lvl="0" marL="0" rtl="0" algn="ctr">
              <a:lnSpc>
                <a:spcPct val="95000"/>
              </a:lnSpc>
              <a:spcBef>
                <a:spcPts val="0"/>
              </a:spcBef>
              <a:spcAft>
                <a:spcPts val="1200"/>
              </a:spcAft>
              <a:buNone/>
            </a:pPr>
            <a:r>
              <a:rPr b="1" lang="tr" sz="1800">
                <a:solidFill>
                  <a:schemeClr val="accent6"/>
                </a:solidFill>
              </a:rPr>
              <a:t>Mimar Sinan Anadolu</a:t>
            </a:r>
            <a:r>
              <a:rPr b="1" lang="tr" sz="1800">
                <a:solidFill>
                  <a:schemeClr val="accent6"/>
                </a:solidFill>
              </a:rPr>
              <a:t> Lisesi</a:t>
            </a:r>
            <a:endParaRPr b="1" sz="1800">
              <a:solidFill>
                <a:schemeClr val="accent6"/>
              </a:solidFill>
            </a:endParaRPr>
          </a:p>
        </p:txBody>
      </p:sp>
      <p:pic>
        <p:nvPicPr>
          <p:cNvPr id="252" name="Google Shape;252;p29"/>
          <p:cNvPicPr preferRelativeResize="0"/>
          <p:nvPr/>
        </p:nvPicPr>
        <p:blipFill>
          <a:blip r:embed="rId3">
            <a:alphaModFix/>
          </a:blip>
          <a:stretch>
            <a:fillRect/>
          </a:stretch>
        </p:blipFill>
        <p:spPr>
          <a:xfrm>
            <a:off x="1135150" y="1280675"/>
            <a:ext cx="2887700" cy="2887700"/>
          </a:xfrm>
          <a:prstGeom prst="rect">
            <a:avLst/>
          </a:prstGeom>
          <a:noFill/>
          <a:ln>
            <a:noFill/>
          </a:ln>
        </p:spPr>
      </p:pic>
      <p:pic>
        <p:nvPicPr>
          <p:cNvPr id="253" name="Google Shape;253;p29"/>
          <p:cNvPicPr preferRelativeResize="0"/>
          <p:nvPr/>
        </p:nvPicPr>
        <p:blipFill>
          <a:blip r:embed="rId4">
            <a:alphaModFix/>
          </a:blip>
          <a:stretch>
            <a:fillRect/>
          </a:stretch>
        </p:blipFill>
        <p:spPr>
          <a:xfrm>
            <a:off x="4215976" y="1485225"/>
            <a:ext cx="4426025" cy="2478600"/>
          </a:xfrm>
          <a:prstGeom prst="rect">
            <a:avLst/>
          </a:prstGeom>
          <a:noFill/>
          <a:ln>
            <a:noFill/>
          </a:ln>
        </p:spPr>
      </p:pic>
      <p:pic>
        <p:nvPicPr>
          <p:cNvPr id="254" name="Google Shape;254;p29"/>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Mesleki ve Teknik Anadolu</a:t>
            </a:r>
            <a:r>
              <a:rPr b="1" lang="tr" sz="3100">
                <a:solidFill>
                  <a:srgbClr val="9900FF"/>
                </a:solidFill>
              </a:rPr>
              <a:t> Liseleri</a:t>
            </a:r>
            <a:endParaRPr b="1" sz="3100">
              <a:solidFill>
                <a:srgbClr val="9900FF"/>
              </a:solidFill>
            </a:endParaRPr>
          </a:p>
        </p:txBody>
      </p:sp>
      <p:sp>
        <p:nvSpPr>
          <p:cNvPr id="260" name="Google Shape;260;p30"/>
          <p:cNvSpPr txBox="1"/>
          <p:nvPr>
            <p:ph idx="1" type="body"/>
          </p:nvPr>
        </p:nvSpPr>
        <p:spPr>
          <a:xfrm>
            <a:off x="819150" y="15470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 Meslek lisesi iş gücü eksikliğinin giderilmesi amacıyla özellikle teknisyen yetiştiren liselerdir. </a:t>
            </a:r>
            <a:endParaRPr b="1" sz="1800"/>
          </a:p>
          <a:p>
            <a:pPr indent="0" lvl="0" marL="0" rtl="0" algn="l">
              <a:spcBef>
                <a:spcPts val="1200"/>
              </a:spcBef>
              <a:spcAft>
                <a:spcPts val="0"/>
              </a:spcAft>
              <a:buNone/>
            </a:pPr>
            <a:r>
              <a:rPr b="1" lang="tr" sz="1800"/>
              <a:t>Meslek lisesinde tercih edilen alan gelecekte yapılacak mesleği belirler. </a:t>
            </a:r>
            <a:endParaRPr b="1" sz="1800"/>
          </a:p>
          <a:p>
            <a:pPr indent="0" lvl="0" marL="0" rtl="0" algn="l">
              <a:spcBef>
                <a:spcPts val="1200"/>
              </a:spcBef>
              <a:spcAft>
                <a:spcPts val="0"/>
              </a:spcAft>
              <a:buNone/>
            </a:pPr>
            <a:r>
              <a:rPr b="1" lang="tr" sz="1800"/>
              <a:t>Bu liselerde makine, bilgisayar, gıda, kimya, çocuk gelişimi, mobilya tasarımı, elektrik, turizm ve otelcilik gibi birçok bölüm bulunmaktadır.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261" name="Google Shape;261;p30"/>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Mesleki ve Teknik Anadolu Liseleri</a:t>
            </a:r>
            <a:endParaRPr b="1">
              <a:solidFill>
                <a:srgbClr val="FF00FF"/>
              </a:solidFill>
            </a:endParaRPr>
          </a:p>
        </p:txBody>
      </p:sp>
      <p:sp>
        <p:nvSpPr>
          <p:cNvPr id="267" name="Google Shape;267;p31"/>
          <p:cNvSpPr txBox="1"/>
          <p:nvPr>
            <p:ph idx="1" type="body"/>
          </p:nvPr>
        </p:nvSpPr>
        <p:spPr>
          <a:xfrm>
            <a:off x="1537425" y="4053425"/>
            <a:ext cx="1853400" cy="757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430">
                <a:solidFill>
                  <a:schemeClr val="accent6"/>
                </a:solidFill>
              </a:rPr>
              <a:t>Çorlu Mesleki ve Teknik </a:t>
            </a:r>
            <a:br>
              <a:rPr b="1" lang="tr" sz="1430">
                <a:solidFill>
                  <a:schemeClr val="accent6"/>
                </a:solidFill>
              </a:rPr>
            </a:br>
            <a:r>
              <a:rPr b="1" lang="tr" sz="1430">
                <a:solidFill>
                  <a:schemeClr val="accent6"/>
                </a:solidFill>
              </a:rPr>
              <a:t>Anadolu </a:t>
            </a:r>
            <a:r>
              <a:rPr b="1" lang="tr" sz="1430">
                <a:solidFill>
                  <a:schemeClr val="accent6"/>
                </a:solidFill>
              </a:rPr>
              <a:t>Lisesi</a:t>
            </a:r>
            <a:endParaRPr b="1" sz="1430">
              <a:solidFill>
                <a:schemeClr val="accent6"/>
              </a:solidFill>
            </a:endParaRPr>
          </a:p>
        </p:txBody>
      </p:sp>
      <p:sp>
        <p:nvSpPr>
          <p:cNvPr id="268" name="Google Shape;268;p31"/>
          <p:cNvSpPr txBox="1"/>
          <p:nvPr>
            <p:ph idx="1" type="body"/>
          </p:nvPr>
        </p:nvSpPr>
        <p:spPr>
          <a:xfrm>
            <a:off x="5137575" y="3954875"/>
            <a:ext cx="22620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tr" sz="1500">
                <a:solidFill>
                  <a:schemeClr val="accent6"/>
                </a:solidFill>
              </a:rPr>
              <a:t>Hacı Fahri Zümbül Mesleki ve Teknik Anadolu Lisesi</a:t>
            </a:r>
            <a:endParaRPr b="1" sz="1500">
              <a:solidFill>
                <a:schemeClr val="accent6"/>
              </a:solidFill>
            </a:endParaRPr>
          </a:p>
        </p:txBody>
      </p:sp>
      <p:pic>
        <p:nvPicPr>
          <p:cNvPr id="269" name="Google Shape;269;p31"/>
          <p:cNvPicPr preferRelativeResize="0"/>
          <p:nvPr/>
        </p:nvPicPr>
        <p:blipFill>
          <a:blip r:embed="rId3">
            <a:alphaModFix/>
          </a:blip>
          <a:stretch>
            <a:fillRect/>
          </a:stretch>
        </p:blipFill>
        <p:spPr>
          <a:xfrm>
            <a:off x="742850" y="1573800"/>
            <a:ext cx="3442525" cy="2447375"/>
          </a:xfrm>
          <a:prstGeom prst="rect">
            <a:avLst/>
          </a:prstGeom>
          <a:noFill/>
          <a:ln>
            <a:noFill/>
          </a:ln>
        </p:spPr>
      </p:pic>
      <p:pic>
        <p:nvPicPr>
          <p:cNvPr id="270" name="Google Shape;270;p31"/>
          <p:cNvPicPr preferRelativeResize="0"/>
          <p:nvPr/>
        </p:nvPicPr>
        <p:blipFill>
          <a:blip r:embed="rId4">
            <a:alphaModFix/>
          </a:blip>
          <a:stretch>
            <a:fillRect/>
          </a:stretch>
        </p:blipFill>
        <p:spPr>
          <a:xfrm>
            <a:off x="4672050" y="1624813"/>
            <a:ext cx="3652800" cy="2345350"/>
          </a:xfrm>
          <a:prstGeom prst="rect">
            <a:avLst/>
          </a:prstGeom>
          <a:noFill/>
          <a:ln>
            <a:noFill/>
          </a:ln>
        </p:spPr>
      </p:pic>
      <p:pic>
        <p:nvPicPr>
          <p:cNvPr id="271" name="Google Shape;271;p31"/>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idx="1" type="body"/>
          </p:nvPr>
        </p:nvSpPr>
        <p:spPr>
          <a:xfrm>
            <a:off x="819150" y="92840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900">
                <a:solidFill>
                  <a:srgbClr val="1C4587"/>
                </a:solidFill>
              </a:rPr>
              <a:t>Lise zorunlu eğitimin son aşamasıdır. </a:t>
            </a:r>
            <a:endParaRPr b="1" sz="1900">
              <a:solidFill>
                <a:srgbClr val="1C4587"/>
              </a:solidFill>
            </a:endParaRPr>
          </a:p>
          <a:p>
            <a:pPr indent="0" lvl="0" marL="0" rtl="0" algn="l">
              <a:spcBef>
                <a:spcPts val="1200"/>
              </a:spcBef>
              <a:spcAft>
                <a:spcPts val="0"/>
              </a:spcAft>
              <a:buNone/>
            </a:pPr>
            <a:r>
              <a:rPr b="1" lang="tr" sz="1900">
                <a:solidFill>
                  <a:srgbClr val="1C4587"/>
                </a:solidFill>
              </a:rPr>
              <a:t>Ülkemizde farklı türde birçok lise bulunmaktadır. Ayrıca her bir lise kendi içlerinde alan ve dallara ayrılır. Alan seçimi sınavla alan bazı liselere girerken yapılmaktadır. Diğer liselerde ise alan seçimi 9.sınıfın sonunda yapılmaktadır. </a:t>
            </a:r>
            <a:endParaRPr b="1" sz="1900">
              <a:solidFill>
                <a:srgbClr val="1C4587"/>
              </a:solidFill>
            </a:endParaRPr>
          </a:p>
          <a:p>
            <a:pPr indent="0" lvl="0" marL="0" rtl="0" algn="l">
              <a:spcBef>
                <a:spcPts val="1200"/>
              </a:spcBef>
              <a:spcAft>
                <a:spcPts val="1200"/>
              </a:spcAft>
              <a:buNone/>
            </a:pPr>
            <a:r>
              <a:rPr b="1" lang="tr" sz="1900">
                <a:solidFill>
                  <a:srgbClr val="1C4587"/>
                </a:solidFill>
              </a:rPr>
              <a:t>Liseler branş derslerinin sayısının arttığı ve belirli mesleki  yönelimlere göre öğretim yapan kurumlardır. </a:t>
            </a:r>
            <a:endParaRPr b="1" sz="1900">
              <a:solidFill>
                <a:srgbClr val="1C4587"/>
              </a:solidFill>
            </a:endParaRPr>
          </a:p>
        </p:txBody>
      </p:sp>
      <p:pic>
        <p:nvPicPr>
          <p:cNvPr id="135" name="Google Shape;135;p14"/>
          <p:cNvPicPr preferRelativeResize="0"/>
          <p:nvPr/>
        </p:nvPicPr>
        <p:blipFill>
          <a:blip r:embed="rId3">
            <a:alphaModFix/>
          </a:blip>
          <a:stretch>
            <a:fillRect/>
          </a:stretch>
        </p:blipFill>
        <p:spPr>
          <a:xfrm>
            <a:off x="7514100" y="3499324"/>
            <a:ext cx="1428676" cy="14286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Mesleki ve Teknik Anadolu Liseleri</a:t>
            </a:r>
            <a:endParaRPr b="1">
              <a:solidFill>
                <a:srgbClr val="FF00FF"/>
              </a:solidFill>
            </a:endParaRPr>
          </a:p>
        </p:txBody>
      </p:sp>
      <p:sp>
        <p:nvSpPr>
          <p:cNvPr id="277" name="Google Shape;277;p32"/>
          <p:cNvSpPr txBox="1"/>
          <p:nvPr>
            <p:ph idx="1" type="body"/>
          </p:nvPr>
        </p:nvSpPr>
        <p:spPr>
          <a:xfrm>
            <a:off x="1537425" y="4053425"/>
            <a:ext cx="1853400" cy="757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430">
                <a:solidFill>
                  <a:schemeClr val="accent6"/>
                </a:solidFill>
              </a:rPr>
              <a:t>Dr. Sadık Ahmet </a:t>
            </a:r>
            <a:r>
              <a:rPr b="1" lang="tr" sz="1430">
                <a:solidFill>
                  <a:schemeClr val="accent6"/>
                </a:solidFill>
              </a:rPr>
              <a:t>Mesleki ve Teknik </a:t>
            </a:r>
            <a:br>
              <a:rPr b="1" lang="tr" sz="1430">
                <a:solidFill>
                  <a:schemeClr val="accent6"/>
                </a:solidFill>
              </a:rPr>
            </a:br>
            <a:r>
              <a:rPr b="1" lang="tr" sz="1430">
                <a:solidFill>
                  <a:schemeClr val="accent6"/>
                </a:solidFill>
              </a:rPr>
              <a:t>Anadolu Lisesi</a:t>
            </a:r>
            <a:endParaRPr b="1" sz="1430">
              <a:solidFill>
                <a:schemeClr val="accent6"/>
              </a:solidFill>
            </a:endParaRPr>
          </a:p>
        </p:txBody>
      </p:sp>
      <p:sp>
        <p:nvSpPr>
          <p:cNvPr id="278" name="Google Shape;278;p32"/>
          <p:cNvSpPr txBox="1"/>
          <p:nvPr>
            <p:ph idx="1" type="body"/>
          </p:nvPr>
        </p:nvSpPr>
        <p:spPr>
          <a:xfrm>
            <a:off x="5051375" y="4053425"/>
            <a:ext cx="22620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tr" sz="1500">
                <a:solidFill>
                  <a:schemeClr val="accent6"/>
                </a:solidFill>
              </a:rPr>
              <a:t>Süleymanpaşa Mesleki ve Teknik Anadolu Lisesi</a:t>
            </a:r>
            <a:endParaRPr b="1" sz="1500">
              <a:solidFill>
                <a:schemeClr val="accent6"/>
              </a:solidFill>
            </a:endParaRPr>
          </a:p>
        </p:txBody>
      </p:sp>
      <p:pic>
        <p:nvPicPr>
          <p:cNvPr id="279" name="Google Shape;279;p32"/>
          <p:cNvPicPr preferRelativeResize="0"/>
          <p:nvPr/>
        </p:nvPicPr>
        <p:blipFill>
          <a:blip r:embed="rId3">
            <a:alphaModFix/>
          </a:blip>
          <a:stretch>
            <a:fillRect/>
          </a:stretch>
        </p:blipFill>
        <p:spPr>
          <a:xfrm>
            <a:off x="488825" y="1624825"/>
            <a:ext cx="3752560" cy="2345350"/>
          </a:xfrm>
          <a:prstGeom prst="rect">
            <a:avLst/>
          </a:prstGeom>
          <a:noFill/>
          <a:ln>
            <a:noFill/>
          </a:ln>
        </p:spPr>
      </p:pic>
      <p:pic>
        <p:nvPicPr>
          <p:cNvPr id="280" name="Google Shape;280;p32"/>
          <p:cNvPicPr preferRelativeResize="0"/>
          <p:nvPr/>
        </p:nvPicPr>
        <p:blipFill>
          <a:blip r:embed="rId4">
            <a:alphaModFix/>
          </a:blip>
          <a:stretch>
            <a:fillRect/>
          </a:stretch>
        </p:blipFill>
        <p:spPr>
          <a:xfrm>
            <a:off x="4640650" y="1624823"/>
            <a:ext cx="3933699" cy="2209725"/>
          </a:xfrm>
          <a:prstGeom prst="rect">
            <a:avLst/>
          </a:prstGeom>
          <a:noFill/>
          <a:ln>
            <a:noFill/>
          </a:ln>
        </p:spPr>
      </p:pic>
      <p:pic>
        <p:nvPicPr>
          <p:cNvPr id="281" name="Google Shape;281;p32"/>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Anadolu İmam Hatip</a:t>
            </a:r>
            <a:r>
              <a:rPr b="1" lang="tr" sz="3100">
                <a:solidFill>
                  <a:srgbClr val="9900FF"/>
                </a:solidFill>
              </a:rPr>
              <a:t> Liseleri</a:t>
            </a:r>
            <a:endParaRPr b="1" sz="3100">
              <a:solidFill>
                <a:srgbClr val="9900FF"/>
              </a:solidFill>
            </a:endParaRPr>
          </a:p>
        </p:txBody>
      </p:sp>
      <p:sp>
        <p:nvSpPr>
          <p:cNvPr id="287" name="Google Shape;287;p33"/>
          <p:cNvSpPr txBox="1"/>
          <p:nvPr>
            <p:ph idx="1" type="body"/>
          </p:nvPr>
        </p:nvSpPr>
        <p:spPr>
          <a:xfrm>
            <a:off x="819150" y="1978100"/>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 Anadolu lisesi öğretiminin yanında dini öğretim de yapan liselerdir. </a:t>
            </a:r>
            <a:endParaRPr b="1" sz="1800"/>
          </a:p>
          <a:p>
            <a:pPr indent="0" lvl="0" marL="0" rtl="0" algn="l">
              <a:spcBef>
                <a:spcPts val="1200"/>
              </a:spcBef>
              <a:spcAft>
                <a:spcPts val="0"/>
              </a:spcAft>
              <a:buNone/>
            </a:pPr>
            <a:r>
              <a:rPr b="1" lang="tr" sz="1800"/>
              <a:t>İmamlık, hatiplik, Kuran kursu öğreticiliği alanlarında eleman yetiştirirler.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288" name="Google Shape;288;p33"/>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Bazı Anadolu İmam Hatip Liseleri</a:t>
            </a:r>
            <a:endParaRPr b="1">
              <a:solidFill>
                <a:srgbClr val="FF00FF"/>
              </a:solidFill>
            </a:endParaRPr>
          </a:p>
        </p:txBody>
      </p:sp>
      <p:sp>
        <p:nvSpPr>
          <p:cNvPr id="294" name="Google Shape;294;p34"/>
          <p:cNvSpPr txBox="1"/>
          <p:nvPr>
            <p:ph idx="1" type="body"/>
          </p:nvPr>
        </p:nvSpPr>
        <p:spPr>
          <a:xfrm>
            <a:off x="1537425" y="4053425"/>
            <a:ext cx="1853400" cy="757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430">
                <a:solidFill>
                  <a:schemeClr val="accent6"/>
                </a:solidFill>
              </a:rPr>
              <a:t>Süleymanpaşa Anadolu İmam Hatip Lisesi</a:t>
            </a:r>
            <a:endParaRPr b="1" sz="1430">
              <a:solidFill>
                <a:schemeClr val="accent6"/>
              </a:solidFill>
            </a:endParaRPr>
          </a:p>
        </p:txBody>
      </p:sp>
      <p:sp>
        <p:nvSpPr>
          <p:cNvPr id="295" name="Google Shape;295;p34"/>
          <p:cNvSpPr txBox="1"/>
          <p:nvPr>
            <p:ph idx="1" type="body"/>
          </p:nvPr>
        </p:nvSpPr>
        <p:spPr>
          <a:xfrm>
            <a:off x="5367450" y="4117075"/>
            <a:ext cx="22620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tr" sz="1500">
                <a:solidFill>
                  <a:schemeClr val="accent6"/>
                </a:solidFill>
              </a:rPr>
              <a:t>Çorlu Anadolu İmam Hatip Lisesi</a:t>
            </a:r>
            <a:endParaRPr b="1" sz="1500">
              <a:solidFill>
                <a:schemeClr val="accent6"/>
              </a:solidFill>
            </a:endParaRPr>
          </a:p>
        </p:txBody>
      </p:sp>
      <p:pic>
        <p:nvPicPr>
          <p:cNvPr id="296" name="Google Shape;296;p34"/>
          <p:cNvPicPr preferRelativeResize="0"/>
          <p:nvPr/>
        </p:nvPicPr>
        <p:blipFill>
          <a:blip r:embed="rId3">
            <a:alphaModFix/>
          </a:blip>
          <a:stretch>
            <a:fillRect/>
          </a:stretch>
        </p:blipFill>
        <p:spPr>
          <a:xfrm>
            <a:off x="545950" y="1591850"/>
            <a:ext cx="3548726" cy="2411325"/>
          </a:xfrm>
          <a:prstGeom prst="rect">
            <a:avLst/>
          </a:prstGeom>
          <a:noFill/>
          <a:ln>
            <a:noFill/>
          </a:ln>
        </p:spPr>
      </p:pic>
      <p:pic>
        <p:nvPicPr>
          <p:cNvPr id="297" name="Google Shape;297;p34"/>
          <p:cNvPicPr preferRelativeResize="0"/>
          <p:nvPr/>
        </p:nvPicPr>
        <p:blipFill>
          <a:blip r:embed="rId4">
            <a:alphaModFix/>
          </a:blip>
          <a:stretch>
            <a:fillRect/>
          </a:stretch>
        </p:blipFill>
        <p:spPr>
          <a:xfrm>
            <a:off x="4335725" y="1573450"/>
            <a:ext cx="3989125" cy="2411325"/>
          </a:xfrm>
          <a:prstGeom prst="rect">
            <a:avLst/>
          </a:prstGeom>
          <a:noFill/>
          <a:ln>
            <a:noFill/>
          </a:ln>
        </p:spPr>
      </p:pic>
      <p:pic>
        <p:nvPicPr>
          <p:cNvPr id="298" name="Google Shape;298;p34"/>
          <p:cNvPicPr preferRelativeResize="0"/>
          <p:nvPr/>
        </p:nvPicPr>
        <p:blipFill>
          <a:blip r:embed="rId5">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Çok Programlı Anadolu</a:t>
            </a:r>
            <a:r>
              <a:rPr b="1" lang="tr" sz="3100">
                <a:solidFill>
                  <a:srgbClr val="9900FF"/>
                </a:solidFill>
              </a:rPr>
              <a:t> Liseleri</a:t>
            </a:r>
            <a:endParaRPr b="1" sz="3100">
              <a:solidFill>
                <a:srgbClr val="9900FF"/>
              </a:solidFill>
            </a:endParaRPr>
          </a:p>
        </p:txBody>
      </p:sp>
      <p:sp>
        <p:nvSpPr>
          <p:cNvPr id="304" name="Google Shape;304;p35"/>
          <p:cNvSpPr txBox="1"/>
          <p:nvPr>
            <p:ph idx="1" type="body"/>
          </p:nvPr>
        </p:nvSpPr>
        <p:spPr>
          <a:xfrm>
            <a:off x="819150" y="15470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 Nufüsun ve öğrencinin az olduğu bölgelerde birden fazla lisenin özelliklerini taşıyan liseler kurulmaktadır. Bu liseler çok programlı anadolu liseleri olarak adlandırılırlar. </a:t>
            </a:r>
            <a:endParaRPr b="1" sz="1800"/>
          </a:p>
          <a:p>
            <a:pPr indent="0" lvl="0" marL="0" rtl="0" algn="l">
              <a:spcBef>
                <a:spcPts val="1200"/>
              </a:spcBef>
              <a:spcAft>
                <a:spcPts val="0"/>
              </a:spcAft>
              <a:buNone/>
            </a:pPr>
            <a:r>
              <a:rPr b="1" lang="tr" sz="1800"/>
              <a:t>Çok programlı liselerde anadolu lisesi, meslek ve teknik lise programları tek bir çatı altında toplanır.</a:t>
            </a:r>
            <a:endParaRPr b="1" sz="1800"/>
          </a:p>
          <a:p>
            <a:pPr indent="0" lvl="0" marL="0" rtl="0" algn="l">
              <a:spcBef>
                <a:spcPts val="1200"/>
              </a:spcBef>
              <a:spcAft>
                <a:spcPts val="0"/>
              </a:spcAft>
              <a:buNone/>
            </a:pPr>
            <a:r>
              <a:rPr b="1" lang="tr" sz="1800"/>
              <a:t>Bu liselerde hangi alan/dalların açılacağı değişiklik gösterir. Tüm çok programlı liselerde aynı alan ve dallar bulunmaz.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305" name="Google Shape;305;p35"/>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6"/>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Çok Programlı Anadolu Liseleri</a:t>
            </a:r>
            <a:endParaRPr b="1">
              <a:solidFill>
                <a:srgbClr val="FF00FF"/>
              </a:solidFill>
            </a:endParaRPr>
          </a:p>
        </p:txBody>
      </p:sp>
      <p:sp>
        <p:nvSpPr>
          <p:cNvPr id="311" name="Google Shape;311;p36"/>
          <p:cNvSpPr txBox="1"/>
          <p:nvPr>
            <p:ph idx="1" type="body"/>
          </p:nvPr>
        </p:nvSpPr>
        <p:spPr>
          <a:xfrm>
            <a:off x="6135000" y="2684500"/>
            <a:ext cx="18534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629">
                <a:solidFill>
                  <a:schemeClr val="accent6"/>
                </a:solidFill>
              </a:rPr>
              <a:t>Ergene Atatürk Çok Programlı Anadolu Lisesi</a:t>
            </a:r>
            <a:endParaRPr b="1" sz="1629">
              <a:solidFill>
                <a:schemeClr val="accent6"/>
              </a:solidFill>
            </a:endParaRPr>
          </a:p>
        </p:txBody>
      </p:sp>
      <p:pic>
        <p:nvPicPr>
          <p:cNvPr id="312" name="Google Shape;312;p36"/>
          <p:cNvPicPr preferRelativeResize="0"/>
          <p:nvPr/>
        </p:nvPicPr>
        <p:blipFill>
          <a:blip r:embed="rId3">
            <a:alphaModFix/>
          </a:blip>
          <a:stretch>
            <a:fillRect/>
          </a:stretch>
        </p:blipFill>
        <p:spPr>
          <a:xfrm>
            <a:off x="819149" y="1785800"/>
            <a:ext cx="4899049" cy="2752000"/>
          </a:xfrm>
          <a:prstGeom prst="rect">
            <a:avLst/>
          </a:prstGeom>
          <a:noFill/>
          <a:ln>
            <a:noFill/>
          </a:ln>
        </p:spPr>
      </p:pic>
      <p:pic>
        <p:nvPicPr>
          <p:cNvPr id="313" name="Google Shape;313;p36"/>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Spor </a:t>
            </a:r>
            <a:r>
              <a:rPr b="1" lang="tr" sz="3100">
                <a:solidFill>
                  <a:srgbClr val="9900FF"/>
                </a:solidFill>
              </a:rPr>
              <a:t>Liseleri</a:t>
            </a:r>
            <a:endParaRPr b="1" sz="3100">
              <a:solidFill>
                <a:srgbClr val="9900FF"/>
              </a:solidFill>
            </a:endParaRPr>
          </a:p>
        </p:txBody>
      </p:sp>
      <p:sp>
        <p:nvSpPr>
          <p:cNvPr id="319" name="Google Shape;319;p37"/>
          <p:cNvSpPr txBox="1"/>
          <p:nvPr>
            <p:ph idx="1" type="body"/>
          </p:nvPr>
        </p:nvSpPr>
        <p:spPr>
          <a:xfrm>
            <a:off x="819150" y="15470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Spor liselerine yetenek sınavı ile öğrenci alınmaktadır. </a:t>
            </a:r>
            <a:endParaRPr b="1" sz="1800"/>
          </a:p>
          <a:p>
            <a:pPr indent="0" lvl="0" marL="0" rtl="0" algn="l">
              <a:spcBef>
                <a:spcPts val="1200"/>
              </a:spcBef>
              <a:spcAft>
                <a:spcPts val="0"/>
              </a:spcAft>
              <a:buNone/>
            </a:pPr>
            <a:r>
              <a:rPr b="1" lang="tr" sz="1800"/>
              <a:t>Beden eğitimi ve spor yüksek öğretim kurumlarına öğrenci yetiştirirler. </a:t>
            </a:r>
            <a:endParaRPr b="1" sz="1800"/>
          </a:p>
          <a:p>
            <a:pPr indent="0" lvl="0" marL="0" rtl="0" algn="l">
              <a:spcBef>
                <a:spcPts val="1200"/>
              </a:spcBef>
              <a:spcAft>
                <a:spcPts val="0"/>
              </a:spcAft>
              <a:buNone/>
            </a:pPr>
            <a:r>
              <a:rPr b="1" lang="tr" sz="1800"/>
              <a:t>Spor liselerinde öğrencinin fiziki yeterliklerini geliştirebileceği spor salonu, futbol sahası gibi alanlarla birlikte öğrencilerin kullanımı için gerekli araç gereçler bulunur.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320" name="Google Shape;320;p37"/>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8"/>
          <p:cNvSpPr txBox="1"/>
          <p:nvPr>
            <p:ph type="title"/>
          </p:nvPr>
        </p:nvSpPr>
        <p:spPr>
          <a:xfrm>
            <a:off x="819150" y="58697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a:solidFill>
                  <a:srgbClr val="FF00FF"/>
                </a:solidFill>
              </a:rPr>
              <a:t>Tekirdağ’da Bulunan Spor Liseleri</a:t>
            </a:r>
            <a:endParaRPr b="1">
              <a:solidFill>
                <a:srgbClr val="FF00FF"/>
              </a:solidFill>
            </a:endParaRPr>
          </a:p>
        </p:txBody>
      </p:sp>
      <p:sp>
        <p:nvSpPr>
          <p:cNvPr id="326" name="Google Shape;326;p38"/>
          <p:cNvSpPr txBox="1"/>
          <p:nvPr>
            <p:ph idx="1" type="body"/>
          </p:nvPr>
        </p:nvSpPr>
        <p:spPr>
          <a:xfrm>
            <a:off x="5632100" y="2544888"/>
            <a:ext cx="2298600" cy="757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729">
                <a:solidFill>
                  <a:schemeClr val="accent6"/>
                </a:solidFill>
              </a:rPr>
              <a:t>Gazi Mustafa Kemal Atatürk Spor Lisesi</a:t>
            </a:r>
            <a:endParaRPr b="1" sz="1729">
              <a:solidFill>
                <a:schemeClr val="accent6"/>
              </a:solidFill>
            </a:endParaRPr>
          </a:p>
        </p:txBody>
      </p:sp>
      <p:pic>
        <p:nvPicPr>
          <p:cNvPr id="327" name="Google Shape;327;p38"/>
          <p:cNvPicPr preferRelativeResize="0"/>
          <p:nvPr/>
        </p:nvPicPr>
        <p:blipFill>
          <a:blip r:embed="rId3">
            <a:alphaModFix/>
          </a:blip>
          <a:stretch>
            <a:fillRect/>
          </a:stretch>
        </p:blipFill>
        <p:spPr>
          <a:xfrm>
            <a:off x="883476" y="1275075"/>
            <a:ext cx="4435595" cy="3297125"/>
          </a:xfrm>
          <a:prstGeom prst="rect">
            <a:avLst/>
          </a:prstGeom>
          <a:noFill/>
          <a:ln>
            <a:noFill/>
          </a:ln>
        </p:spPr>
      </p:pic>
      <p:pic>
        <p:nvPicPr>
          <p:cNvPr id="328" name="Google Shape;328;p38"/>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819150" y="6748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Güzel Sanatlar </a:t>
            </a:r>
            <a:r>
              <a:rPr b="1" lang="tr" sz="3100">
                <a:solidFill>
                  <a:srgbClr val="9900FF"/>
                </a:solidFill>
              </a:rPr>
              <a:t>Liseleri</a:t>
            </a:r>
            <a:endParaRPr b="1" sz="3100">
              <a:solidFill>
                <a:srgbClr val="9900FF"/>
              </a:solidFill>
            </a:endParaRPr>
          </a:p>
        </p:txBody>
      </p:sp>
      <p:sp>
        <p:nvSpPr>
          <p:cNvPr id="334" name="Google Shape;334;p39"/>
          <p:cNvSpPr txBox="1"/>
          <p:nvPr>
            <p:ph idx="1" type="body"/>
          </p:nvPr>
        </p:nvSpPr>
        <p:spPr>
          <a:xfrm>
            <a:off x="819150" y="15470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Güzel sanatlar </a:t>
            </a:r>
            <a:r>
              <a:rPr b="1" lang="tr" sz="1800"/>
              <a:t>liselerine yetenek sınavı ile öğrenci alınmaktadır. </a:t>
            </a:r>
            <a:endParaRPr b="1" sz="1800"/>
          </a:p>
          <a:p>
            <a:pPr indent="0" lvl="0" marL="0" rtl="0" algn="l">
              <a:spcBef>
                <a:spcPts val="1200"/>
              </a:spcBef>
              <a:spcAft>
                <a:spcPts val="0"/>
              </a:spcAft>
              <a:buNone/>
            </a:pPr>
            <a:r>
              <a:rPr b="1" lang="tr" sz="1800"/>
              <a:t>Güzel sanatlar liseleri, öğrencilere güzel sanatlarla ilgili temel bilgi ve beceriler kazandırmayı ve güzel sanatlar alanında nitelikli insan yetiştirilmesine kaynaklık etmektedir. </a:t>
            </a:r>
            <a:endParaRPr b="1" sz="1800"/>
          </a:p>
          <a:p>
            <a:pPr indent="0" lvl="0" marL="0" rtl="0" algn="l">
              <a:spcBef>
                <a:spcPts val="1200"/>
              </a:spcBef>
              <a:spcAft>
                <a:spcPts val="0"/>
              </a:spcAft>
              <a:buNone/>
            </a:pPr>
            <a:r>
              <a:rPr b="1" lang="tr" sz="1800"/>
              <a:t>Resim ve müzik olmak üzere iki bölüme ayrılırlar.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0"/>
              </a:spcAft>
              <a:buNone/>
            </a:pPr>
            <a:r>
              <a:t/>
            </a:r>
            <a:endParaRPr b="1" sz="1800"/>
          </a:p>
          <a:p>
            <a:pPr indent="0" lvl="0" marL="0" rtl="0" algn="l">
              <a:spcBef>
                <a:spcPts val="1200"/>
              </a:spcBef>
              <a:spcAft>
                <a:spcPts val="1200"/>
              </a:spcAft>
              <a:buNone/>
            </a:pPr>
            <a:r>
              <a:t/>
            </a:r>
            <a:endParaRPr sz="1400"/>
          </a:p>
        </p:txBody>
      </p:sp>
      <p:pic>
        <p:nvPicPr>
          <p:cNvPr id="335" name="Google Shape;335;p39"/>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type="title"/>
          </p:nvPr>
        </p:nvSpPr>
        <p:spPr>
          <a:xfrm>
            <a:off x="819150" y="58697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tr">
                <a:solidFill>
                  <a:srgbClr val="FF00FF"/>
                </a:solidFill>
              </a:rPr>
              <a:t>Tekirdağ’da Bulunan Güzel Sanatlar Liseleri</a:t>
            </a:r>
            <a:endParaRPr b="1">
              <a:solidFill>
                <a:srgbClr val="FF00FF"/>
              </a:solidFill>
            </a:endParaRPr>
          </a:p>
        </p:txBody>
      </p:sp>
      <p:sp>
        <p:nvSpPr>
          <p:cNvPr id="341" name="Google Shape;341;p40"/>
          <p:cNvSpPr txBox="1"/>
          <p:nvPr>
            <p:ph idx="1" type="body"/>
          </p:nvPr>
        </p:nvSpPr>
        <p:spPr>
          <a:xfrm>
            <a:off x="6026250" y="2544888"/>
            <a:ext cx="2298600" cy="757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b="1" lang="tr" sz="1729">
                <a:solidFill>
                  <a:schemeClr val="accent6"/>
                </a:solidFill>
              </a:rPr>
              <a:t>Yahya Kemal Beyatlı Güzel Sanatlar Lisesi</a:t>
            </a:r>
            <a:endParaRPr b="1" sz="1729">
              <a:solidFill>
                <a:schemeClr val="accent6"/>
              </a:solidFill>
            </a:endParaRPr>
          </a:p>
        </p:txBody>
      </p:sp>
      <p:pic>
        <p:nvPicPr>
          <p:cNvPr id="342" name="Google Shape;342;p40"/>
          <p:cNvPicPr preferRelativeResize="0"/>
          <p:nvPr/>
        </p:nvPicPr>
        <p:blipFill>
          <a:blip r:embed="rId3">
            <a:alphaModFix/>
          </a:blip>
          <a:stretch>
            <a:fillRect/>
          </a:stretch>
        </p:blipFill>
        <p:spPr>
          <a:xfrm>
            <a:off x="717725" y="1462652"/>
            <a:ext cx="5201726" cy="2922000"/>
          </a:xfrm>
          <a:prstGeom prst="rect">
            <a:avLst/>
          </a:prstGeom>
          <a:noFill/>
          <a:ln>
            <a:noFill/>
          </a:ln>
        </p:spPr>
      </p:pic>
      <p:pic>
        <p:nvPicPr>
          <p:cNvPr id="343" name="Google Shape;343;p40"/>
          <p:cNvPicPr preferRelativeResize="0"/>
          <p:nvPr/>
        </p:nvPicPr>
        <p:blipFill>
          <a:blip r:embed="rId4">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723300" y="845600"/>
            <a:ext cx="78054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Tüm Liselerde Görülen Ortak ve Zorunlu Dersler</a:t>
            </a:r>
            <a:endParaRPr sz="2888"/>
          </a:p>
        </p:txBody>
      </p:sp>
      <p:sp>
        <p:nvSpPr>
          <p:cNvPr id="141" name="Google Shape;141;p15"/>
          <p:cNvSpPr txBox="1"/>
          <p:nvPr>
            <p:ph idx="1" type="body"/>
          </p:nvPr>
        </p:nvSpPr>
        <p:spPr>
          <a:xfrm>
            <a:off x="819150" y="1629050"/>
            <a:ext cx="7505700" cy="282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5"/>
              </a:buClr>
              <a:buSzPts val="1800"/>
              <a:buChar char="●"/>
            </a:pPr>
            <a:r>
              <a:rPr b="1" lang="tr" sz="1800">
                <a:solidFill>
                  <a:schemeClr val="accent5"/>
                </a:solidFill>
              </a:rPr>
              <a:t>Türk Dili ve  Edebiyatı (Tüm sınıflarda)</a:t>
            </a:r>
            <a:endParaRPr b="1" sz="1800">
              <a:solidFill>
                <a:schemeClr val="accent5"/>
              </a:solidFill>
            </a:endParaRPr>
          </a:p>
          <a:p>
            <a:pPr indent="-342900" lvl="0" marL="457200" rtl="0" algn="l">
              <a:spcBef>
                <a:spcPts val="0"/>
              </a:spcBef>
              <a:spcAft>
                <a:spcPts val="0"/>
              </a:spcAft>
              <a:buClr>
                <a:schemeClr val="accent5"/>
              </a:buClr>
              <a:buSzPts val="1800"/>
              <a:buChar char="●"/>
            </a:pPr>
            <a:r>
              <a:rPr b="1" lang="tr" sz="1800">
                <a:solidFill>
                  <a:schemeClr val="accent5"/>
                </a:solidFill>
              </a:rPr>
              <a:t>Din Kültürü ve Ahlak Bilgisi (Tüm sınıflarda)</a:t>
            </a:r>
            <a:endParaRPr b="1" sz="1800">
              <a:solidFill>
                <a:schemeClr val="accent5"/>
              </a:solidFill>
            </a:endParaRPr>
          </a:p>
          <a:p>
            <a:pPr indent="-342900" lvl="0" marL="457200" rtl="0" algn="l">
              <a:spcBef>
                <a:spcPts val="0"/>
              </a:spcBef>
              <a:spcAft>
                <a:spcPts val="0"/>
              </a:spcAft>
              <a:buClr>
                <a:schemeClr val="accent5"/>
              </a:buClr>
              <a:buSzPts val="1800"/>
              <a:buChar char="●"/>
            </a:pPr>
            <a:r>
              <a:rPr b="1" lang="tr" sz="1800">
                <a:solidFill>
                  <a:schemeClr val="accent5"/>
                </a:solidFill>
              </a:rPr>
              <a:t>Yabancı Dil (Tüm sınıflarda)</a:t>
            </a:r>
            <a:endParaRPr b="1" sz="1800">
              <a:solidFill>
                <a:schemeClr val="accent5"/>
              </a:solidFill>
            </a:endParaRPr>
          </a:p>
          <a:p>
            <a:pPr indent="-342900" lvl="0" marL="457200" rtl="0" algn="l">
              <a:spcBef>
                <a:spcPts val="0"/>
              </a:spcBef>
              <a:spcAft>
                <a:spcPts val="0"/>
              </a:spcAft>
              <a:buClr>
                <a:schemeClr val="accent5"/>
              </a:buClr>
              <a:buSzPts val="1800"/>
              <a:buChar char="●"/>
            </a:pPr>
            <a:r>
              <a:rPr b="1" lang="tr" sz="1800">
                <a:solidFill>
                  <a:schemeClr val="accent5"/>
                </a:solidFill>
              </a:rPr>
              <a:t>Tarih (9., 10. ve11.sınıflarda)</a:t>
            </a:r>
            <a:endParaRPr b="1" sz="1800">
              <a:solidFill>
                <a:schemeClr val="accent5"/>
              </a:solidFill>
            </a:endParaRPr>
          </a:p>
          <a:p>
            <a:pPr indent="-342900" lvl="0" marL="457200" rtl="0" algn="l">
              <a:spcBef>
                <a:spcPts val="0"/>
              </a:spcBef>
              <a:spcAft>
                <a:spcPts val="0"/>
              </a:spcAft>
              <a:buClr>
                <a:schemeClr val="accent5"/>
              </a:buClr>
              <a:buSzPts val="1800"/>
              <a:buChar char="●"/>
            </a:pPr>
            <a:r>
              <a:rPr b="1" lang="tr" sz="1800">
                <a:solidFill>
                  <a:schemeClr val="accent5"/>
                </a:solidFill>
              </a:rPr>
              <a:t>T.C. Inkilap Tarihi ve Atatürkçülük (12.sınıflarda)</a:t>
            </a:r>
            <a:endParaRPr b="1" sz="1800">
              <a:solidFill>
                <a:schemeClr val="accent5"/>
              </a:solidFill>
            </a:endParaRPr>
          </a:p>
          <a:p>
            <a:pPr indent="-342900" lvl="0" marL="457200" rtl="0" algn="l">
              <a:spcBef>
                <a:spcPts val="0"/>
              </a:spcBef>
              <a:spcAft>
                <a:spcPts val="0"/>
              </a:spcAft>
              <a:buClr>
                <a:schemeClr val="accent5"/>
              </a:buClr>
              <a:buSzPts val="1800"/>
              <a:buChar char="●"/>
            </a:pPr>
            <a:r>
              <a:rPr b="1" lang="tr" sz="1800">
                <a:solidFill>
                  <a:schemeClr val="accent5"/>
                </a:solidFill>
              </a:rPr>
              <a:t>Coğrafya (9. ve 10. sınıf)</a:t>
            </a:r>
            <a:endParaRPr b="1" sz="1800">
              <a:solidFill>
                <a:schemeClr val="accent5"/>
              </a:solidFill>
            </a:endParaRPr>
          </a:p>
        </p:txBody>
      </p:sp>
      <p:pic>
        <p:nvPicPr>
          <p:cNvPr id="142" name="Google Shape;142;p15"/>
          <p:cNvPicPr preferRelativeResize="0"/>
          <p:nvPr/>
        </p:nvPicPr>
        <p:blipFill>
          <a:blip r:embed="rId3">
            <a:alphaModFix/>
          </a:blip>
          <a:stretch>
            <a:fillRect/>
          </a:stretch>
        </p:blipFill>
        <p:spPr>
          <a:xfrm>
            <a:off x="7528475" y="3513674"/>
            <a:ext cx="1428676" cy="1428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a:solidFill>
                  <a:srgbClr val="FF0000"/>
                </a:solidFill>
              </a:rPr>
              <a:t>Liselere Geçiş Sistemi (LGS)</a:t>
            </a:r>
            <a:endParaRPr b="1">
              <a:solidFill>
                <a:srgbClr val="FF0000"/>
              </a:solidFill>
            </a:endParaRPr>
          </a:p>
        </p:txBody>
      </p:sp>
      <p:sp>
        <p:nvSpPr>
          <p:cNvPr id="148" name="Google Shape;148;p16"/>
          <p:cNvSpPr txBox="1"/>
          <p:nvPr>
            <p:ph idx="1" type="body"/>
          </p:nvPr>
        </p:nvSpPr>
        <p:spPr>
          <a:xfrm>
            <a:off x="819150" y="1566050"/>
            <a:ext cx="7505700" cy="28725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b="1" lang="tr" sz="1800">
                <a:solidFill>
                  <a:schemeClr val="accent5"/>
                </a:solidFill>
              </a:rPr>
              <a:t>Ülkemizde ortaokuldan liselere geçiş 3 şekilde yapılabilmektedir.</a:t>
            </a:r>
            <a:endParaRPr b="1" sz="1800">
              <a:solidFill>
                <a:schemeClr val="accent5"/>
              </a:solidFill>
            </a:endParaRPr>
          </a:p>
          <a:p>
            <a:pPr indent="457200" lvl="0" marL="1828800" rtl="0" algn="l">
              <a:spcBef>
                <a:spcPts val="1200"/>
              </a:spcBef>
              <a:spcAft>
                <a:spcPts val="0"/>
              </a:spcAft>
              <a:buNone/>
            </a:pPr>
            <a:r>
              <a:t/>
            </a:r>
            <a:endParaRPr b="1" i="1" sz="1800">
              <a:solidFill>
                <a:schemeClr val="accent5"/>
              </a:solidFill>
            </a:endParaRPr>
          </a:p>
          <a:p>
            <a:pPr indent="457200" lvl="0" marL="1828800" rtl="0" algn="l">
              <a:spcBef>
                <a:spcPts val="1200"/>
              </a:spcBef>
              <a:spcAft>
                <a:spcPts val="0"/>
              </a:spcAft>
              <a:buNone/>
            </a:pPr>
            <a:r>
              <a:rPr b="1" i="1" lang="tr" sz="1800">
                <a:solidFill>
                  <a:schemeClr val="accent5"/>
                </a:solidFill>
              </a:rPr>
              <a:t>1)Merkezi Sınav Puanı ile</a:t>
            </a:r>
            <a:endParaRPr b="1" i="1" sz="1800">
              <a:solidFill>
                <a:schemeClr val="accent5"/>
              </a:solidFill>
            </a:endParaRPr>
          </a:p>
          <a:p>
            <a:pPr indent="-342900" lvl="0" marL="457200" rtl="0" algn="l">
              <a:spcBef>
                <a:spcPts val="1200"/>
              </a:spcBef>
              <a:spcAft>
                <a:spcPts val="0"/>
              </a:spcAft>
              <a:buClr>
                <a:schemeClr val="accent5"/>
              </a:buClr>
              <a:buSzPts val="1800"/>
              <a:buChar char="●"/>
            </a:pPr>
            <a:r>
              <a:rPr b="1" lang="tr" sz="1800">
                <a:solidFill>
                  <a:schemeClr val="accent5"/>
                </a:solidFill>
              </a:rPr>
              <a:t>Haziran ayında gerçekleştirilen sınava girmek zorunlu değildir. Sınava girerek puan alan öğrenciler sınavla öğrenci alan okulları tercih edebilme hakkı kazanırlar. </a:t>
            </a:r>
            <a:endParaRPr b="1" sz="1800">
              <a:solidFill>
                <a:schemeClr val="accent5"/>
              </a:solidFill>
            </a:endParaRPr>
          </a:p>
        </p:txBody>
      </p:sp>
      <p:pic>
        <p:nvPicPr>
          <p:cNvPr id="149" name="Google Shape;149;p16"/>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819150" y="6875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FF0000"/>
                </a:solidFill>
              </a:rPr>
              <a:t>Liselere Geçiş Sistemi (LGS)</a:t>
            </a:r>
            <a:endParaRPr b="1" sz="3100">
              <a:solidFill>
                <a:srgbClr val="FF0000"/>
              </a:solidFill>
            </a:endParaRPr>
          </a:p>
        </p:txBody>
      </p:sp>
      <p:sp>
        <p:nvSpPr>
          <p:cNvPr id="155" name="Google Shape;155;p17"/>
          <p:cNvSpPr txBox="1"/>
          <p:nvPr>
            <p:ph idx="1" type="body"/>
          </p:nvPr>
        </p:nvSpPr>
        <p:spPr>
          <a:xfrm>
            <a:off x="819150" y="1336175"/>
            <a:ext cx="7505700" cy="2872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b="1" i="1" sz="1800">
              <a:solidFill>
                <a:schemeClr val="accent5"/>
              </a:solidFill>
            </a:endParaRPr>
          </a:p>
          <a:p>
            <a:pPr indent="457200" lvl="0" marL="1371600" rtl="0" algn="l">
              <a:spcBef>
                <a:spcPts val="1200"/>
              </a:spcBef>
              <a:spcAft>
                <a:spcPts val="0"/>
              </a:spcAft>
              <a:buNone/>
            </a:pPr>
            <a:r>
              <a:rPr b="1" i="1" lang="tr" sz="1800">
                <a:solidFill>
                  <a:schemeClr val="accent5"/>
                </a:solidFill>
              </a:rPr>
              <a:t>2)Yerel Yerleştirme Tercihi ile</a:t>
            </a:r>
            <a:endParaRPr b="1" i="1" sz="1800">
              <a:solidFill>
                <a:schemeClr val="accent5"/>
              </a:solidFill>
            </a:endParaRPr>
          </a:p>
          <a:p>
            <a:pPr indent="-342900" lvl="0" marL="457200" rtl="0" algn="l">
              <a:spcBef>
                <a:spcPts val="1200"/>
              </a:spcBef>
              <a:spcAft>
                <a:spcPts val="0"/>
              </a:spcAft>
              <a:buClr>
                <a:schemeClr val="accent5"/>
              </a:buClr>
              <a:buSzPts val="1800"/>
              <a:buChar char="●"/>
            </a:pPr>
            <a:r>
              <a:rPr b="1" lang="tr" sz="1800">
                <a:solidFill>
                  <a:schemeClr val="accent5"/>
                </a:solidFill>
              </a:rPr>
              <a:t>Sınava girmek istemeyen öğrenciler 6., 7., ve 8. sınıf okul başarı puanlarının birarada değerlendirildiği bir OBP puanı ile tercih yaparlar. Bu tercihte tercih yapılan lisenin öğrencinin yaşadığı bölgeye yakınlığı da etkili olmaktadır. Merkezi ya da yetenek sınavı ile öğrenci alan okullar/bölümler haricinde kalan tüm okullar yerel yerleştirme ile öğrenci alırlar. </a:t>
            </a:r>
            <a:endParaRPr b="1" sz="1800">
              <a:solidFill>
                <a:schemeClr val="accent5"/>
              </a:solidFill>
            </a:endParaRPr>
          </a:p>
        </p:txBody>
      </p:sp>
      <p:pic>
        <p:nvPicPr>
          <p:cNvPr id="156" name="Google Shape;156;p17"/>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FF0000"/>
                </a:solidFill>
              </a:rPr>
              <a:t>Liselere Geçiş Sistemi (LGS)</a:t>
            </a:r>
            <a:endParaRPr b="1" sz="3100">
              <a:solidFill>
                <a:srgbClr val="FF0000"/>
              </a:solidFill>
            </a:endParaRPr>
          </a:p>
        </p:txBody>
      </p:sp>
      <p:sp>
        <p:nvSpPr>
          <p:cNvPr id="162" name="Google Shape;162;p18"/>
          <p:cNvSpPr txBox="1"/>
          <p:nvPr>
            <p:ph idx="1" type="body"/>
          </p:nvPr>
        </p:nvSpPr>
        <p:spPr>
          <a:xfrm>
            <a:off x="819150" y="1566050"/>
            <a:ext cx="7505700" cy="28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i="1" sz="1800">
              <a:solidFill>
                <a:schemeClr val="accent5"/>
              </a:solidFill>
            </a:endParaRPr>
          </a:p>
          <a:p>
            <a:pPr indent="457200" lvl="0" marL="1371600" rtl="0" algn="l">
              <a:spcBef>
                <a:spcPts val="1200"/>
              </a:spcBef>
              <a:spcAft>
                <a:spcPts val="0"/>
              </a:spcAft>
              <a:buNone/>
            </a:pPr>
            <a:r>
              <a:rPr b="1" i="1" lang="tr" sz="1800">
                <a:solidFill>
                  <a:schemeClr val="accent5"/>
                </a:solidFill>
              </a:rPr>
              <a:t>3) Yetenek Sınavı İle</a:t>
            </a:r>
            <a:endParaRPr b="1" i="1" sz="1800">
              <a:solidFill>
                <a:schemeClr val="accent5"/>
              </a:solidFill>
            </a:endParaRPr>
          </a:p>
          <a:p>
            <a:pPr indent="-342900" lvl="0" marL="457200" rtl="0" algn="l">
              <a:spcBef>
                <a:spcPts val="1200"/>
              </a:spcBef>
              <a:spcAft>
                <a:spcPts val="0"/>
              </a:spcAft>
              <a:buClr>
                <a:schemeClr val="accent5"/>
              </a:buClr>
              <a:buSzPts val="1800"/>
              <a:buChar char="●"/>
            </a:pPr>
            <a:r>
              <a:rPr b="1" lang="tr" sz="1800">
                <a:solidFill>
                  <a:schemeClr val="accent5"/>
                </a:solidFill>
              </a:rPr>
              <a:t>Güzel sanatlar ve spor liselerine girmek isteyen öğrenciler, bu okulların gerçekleştireceği yetenek sınavlarına girerler. Öğrencilerin okul başarı puanı ile yetenek sınavı puanının birleşiminde oluşan puan sonucunda yerleştirilmesi gerçekleştirilir. </a:t>
            </a:r>
            <a:endParaRPr b="1" sz="1800">
              <a:solidFill>
                <a:schemeClr val="accent5"/>
              </a:solidFill>
            </a:endParaRPr>
          </a:p>
        </p:txBody>
      </p:sp>
      <p:pic>
        <p:nvPicPr>
          <p:cNvPr id="163" name="Google Shape;163;p18"/>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731100" y="554275"/>
            <a:ext cx="76818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tr" sz="2600">
                <a:solidFill>
                  <a:srgbClr val="0000FF"/>
                </a:solidFill>
              </a:rPr>
              <a:t>Tüm Liselerde Görülen Ortak ve Zorunlu Dersler</a:t>
            </a:r>
            <a:endParaRPr b="1" sz="2500">
              <a:solidFill>
                <a:srgbClr val="0000FF"/>
              </a:solidFill>
            </a:endParaRPr>
          </a:p>
          <a:p>
            <a:pPr indent="0" lvl="0" marL="0" rtl="0" algn="l">
              <a:spcBef>
                <a:spcPts val="0"/>
              </a:spcBef>
              <a:spcAft>
                <a:spcPts val="0"/>
              </a:spcAft>
              <a:buSzPts val="990"/>
              <a:buNone/>
            </a:pPr>
            <a:r>
              <a:t/>
            </a:r>
            <a:endParaRPr b="1" sz="2600">
              <a:solidFill>
                <a:srgbClr val="0000FF"/>
              </a:solidFill>
            </a:endParaRPr>
          </a:p>
        </p:txBody>
      </p:sp>
      <p:sp>
        <p:nvSpPr>
          <p:cNvPr id="169" name="Google Shape;169;p19"/>
          <p:cNvSpPr txBox="1"/>
          <p:nvPr>
            <p:ph idx="1" type="body"/>
          </p:nvPr>
        </p:nvSpPr>
        <p:spPr>
          <a:xfrm>
            <a:off x="819150" y="1597300"/>
            <a:ext cx="7505700" cy="3062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chemeClr val="accent5"/>
              </a:buClr>
              <a:buSzPts val="1900"/>
              <a:buChar char="●"/>
            </a:pPr>
            <a:r>
              <a:rPr b="1" lang="tr" sz="1900">
                <a:solidFill>
                  <a:schemeClr val="accent5"/>
                </a:solidFill>
              </a:rPr>
              <a:t>Matematik (9. ve 10. sınıf)</a:t>
            </a:r>
            <a:endParaRPr b="1" sz="19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Fizik </a:t>
            </a:r>
            <a:r>
              <a:rPr b="1" lang="tr" sz="1900">
                <a:solidFill>
                  <a:schemeClr val="accent5"/>
                </a:solidFill>
              </a:rPr>
              <a:t> (9. ve 10. sınıf)</a:t>
            </a:r>
            <a:endParaRPr b="1" sz="19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Kimya </a:t>
            </a:r>
            <a:r>
              <a:rPr b="1" lang="tr" sz="1900">
                <a:solidFill>
                  <a:schemeClr val="accent5"/>
                </a:solidFill>
              </a:rPr>
              <a:t> (9. ve 10. sınıf)</a:t>
            </a:r>
            <a:endParaRPr b="1" sz="19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Biyoloji</a:t>
            </a:r>
            <a:r>
              <a:rPr b="1" lang="tr" sz="1900">
                <a:solidFill>
                  <a:schemeClr val="accent5"/>
                </a:solidFill>
              </a:rPr>
              <a:t> (9. ve 10. sınıf)</a:t>
            </a:r>
            <a:endParaRPr b="1" sz="19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Sağlık Bilgisi ve Trafik Kültürü (9. sınıf)</a:t>
            </a:r>
            <a:endParaRPr b="1" sz="21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Beden Eğitimi ve Spor/ Görsel Sanatlar/  Müzik (Tüm sınıflar)</a:t>
            </a:r>
            <a:endParaRPr b="1" sz="1900">
              <a:solidFill>
                <a:schemeClr val="accent5"/>
              </a:solidFill>
            </a:endParaRPr>
          </a:p>
          <a:p>
            <a:pPr indent="-349250" lvl="0" marL="457200" rtl="0" algn="l">
              <a:spcBef>
                <a:spcPts val="0"/>
              </a:spcBef>
              <a:spcAft>
                <a:spcPts val="0"/>
              </a:spcAft>
              <a:buClr>
                <a:schemeClr val="accent5"/>
              </a:buClr>
              <a:buSzPts val="1900"/>
              <a:buChar char="●"/>
            </a:pPr>
            <a:r>
              <a:rPr b="1" lang="tr" sz="1900">
                <a:solidFill>
                  <a:schemeClr val="accent5"/>
                </a:solidFill>
              </a:rPr>
              <a:t>Felsefe (10.sınıf)</a:t>
            </a:r>
            <a:endParaRPr b="1" sz="1900">
              <a:solidFill>
                <a:schemeClr val="accent5"/>
              </a:solidFill>
            </a:endParaRPr>
          </a:p>
        </p:txBody>
      </p:sp>
      <p:pic>
        <p:nvPicPr>
          <p:cNvPr id="170" name="Google Shape;170;p19"/>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b="1" lang="tr" sz="1900">
                <a:solidFill>
                  <a:srgbClr val="FF0000"/>
                </a:solidFill>
                <a:latin typeface="Calibri"/>
                <a:ea typeface="Calibri"/>
                <a:cs typeface="Calibri"/>
                <a:sym typeface="Calibri"/>
              </a:rPr>
              <a:t>Liselerde verilen eğitim, lise türlerine göre değişiklik gösterir. Ülkemizde aşağıda sıralanan lise türleri bulunmaktadır. </a:t>
            </a:r>
            <a:endParaRPr b="1" sz="3600">
              <a:solidFill>
                <a:srgbClr val="FF0000"/>
              </a:solidFill>
            </a:endParaRPr>
          </a:p>
        </p:txBody>
      </p:sp>
      <p:sp>
        <p:nvSpPr>
          <p:cNvPr id="176" name="Google Shape;176;p20"/>
          <p:cNvSpPr txBox="1"/>
          <p:nvPr>
            <p:ph idx="1" type="body"/>
          </p:nvPr>
        </p:nvSpPr>
        <p:spPr>
          <a:xfrm>
            <a:off x="889475" y="1880200"/>
            <a:ext cx="7505700" cy="2448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Clr>
                <a:srgbClr val="0C343D"/>
              </a:buClr>
              <a:buSzPts val="1900"/>
              <a:buChar char="●"/>
            </a:pPr>
            <a:r>
              <a:rPr b="1" lang="tr" sz="1900">
                <a:solidFill>
                  <a:srgbClr val="0C343D"/>
                </a:solidFill>
              </a:rPr>
              <a:t>Fen Liseleri</a:t>
            </a:r>
            <a:endParaRPr b="1" sz="1900">
              <a:solidFill>
                <a:srgbClr val="0C343D"/>
              </a:solidFill>
            </a:endParaRPr>
          </a:p>
          <a:p>
            <a:pPr indent="-349250" lvl="0" marL="457200" rtl="0" algn="l">
              <a:spcBef>
                <a:spcPts val="0"/>
              </a:spcBef>
              <a:spcAft>
                <a:spcPts val="0"/>
              </a:spcAft>
              <a:buClr>
                <a:srgbClr val="0C343D"/>
              </a:buClr>
              <a:buSzPts val="1900"/>
              <a:buChar char="●"/>
            </a:pPr>
            <a:r>
              <a:rPr b="1" lang="tr" sz="1900">
                <a:solidFill>
                  <a:srgbClr val="0C343D"/>
                </a:solidFill>
              </a:rPr>
              <a:t>Sosyal Bilimler Liseleri</a:t>
            </a:r>
            <a:endParaRPr b="1" sz="1900">
              <a:solidFill>
                <a:srgbClr val="0C343D"/>
              </a:solidFill>
            </a:endParaRPr>
          </a:p>
          <a:p>
            <a:pPr indent="-349250" lvl="0" marL="457200" rtl="0" algn="l">
              <a:spcBef>
                <a:spcPts val="0"/>
              </a:spcBef>
              <a:spcAft>
                <a:spcPts val="0"/>
              </a:spcAft>
              <a:buClr>
                <a:srgbClr val="0C343D"/>
              </a:buClr>
              <a:buSzPts val="1900"/>
              <a:buChar char="●"/>
            </a:pPr>
            <a:r>
              <a:rPr b="1" lang="tr" sz="1900">
                <a:solidFill>
                  <a:srgbClr val="0C343D"/>
                </a:solidFill>
              </a:rPr>
              <a:t>Anadolu Liseleri</a:t>
            </a:r>
            <a:endParaRPr b="1" sz="1900">
              <a:solidFill>
                <a:srgbClr val="0C343D"/>
              </a:solidFill>
            </a:endParaRPr>
          </a:p>
          <a:p>
            <a:pPr indent="-349250" lvl="0" marL="457200" rtl="0" algn="l">
              <a:spcBef>
                <a:spcPts val="0"/>
              </a:spcBef>
              <a:spcAft>
                <a:spcPts val="0"/>
              </a:spcAft>
              <a:buClr>
                <a:srgbClr val="0C343D"/>
              </a:buClr>
              <a:buSzPts val="1900"/>
              <a:buChar char="●"/>
            </a:pPr>
            <a:r>
              <a:rPr b="1" lang="tr" sz="1900">
                <a:solidFill>
                  <a:srgbClr val="0C343D"/>
                </a:solidFill>
              </a:rPr>
              <a:t>Anadolu İmam Hatip Liseleri</a:t>
            </a:r>
            <a:endParaRPr b="1" sz="1900">
              <a:solidFill>
                <a:srgbClr val="0C343D"/>
              </a:solidFill>
            </a:endParaRPr>
          </a:p>
          <a:p>
            <a:pPr indent="-349250" lvl="0" marL="457200" rtl="0" algn="l">
              <a:spcBef>
                <a:spcPts val="0"/>
              </a:spcBef>
              <a:spcAft>
                <a:spcPts val="0"/>
              </a:spcAft>
              <a:buClr>
                <a:srgbClr val="0C343D"/>
              </a:buClr>
              <a:buSzPts val="1900"/>
              <a:buChar char="●"/>
            </a:pPr>
            <a:r>
              <a:rPr b="1" lang="tr" sz="1900">
                <a:solidFill>
                  <a:srgbClr val="0C343D"/>
                </a:solidFill>
              </a:rPr>
              <a:t>Mesleki ve Teknik Anadolu Liseleri</a:t>
            </a:r>
            <a:endParaRPr b="1" sz="1900">
              <a:solidFill>
                <a:srgbClr val="0C343D"/>
              </a:solidFill>
            </a:endParaRPr>
          </a:p>
          <a:p>
            <a:pPr indent="-349250" lvl="0" marL="457200" rtl="0" algn="l">
              <a:spcBef>
                <a:spcPts val="0"/>
              </a:spcBef>
              <a:spcAft>
                <a:spcPts val="0"/>
              </a:spcAft>
              <a:buClr>
                <a:srgbClr val="0C343D"/>
              </a:buClr>
              <a:buSzPts val="1900"/>
              <a:buChar char="●"/>
            </a:pPr>
            <a:r>
              <a:rPr b="1" lang="tr" sz="1900">
                <a:solidFill>
                  <a:srgbClr val="0C343D"/>
                </a:solidFill>
              </a:rPr>
              <a:t>Çok Programlı Liseler</a:t>
            </a:r>
            <a:endParaRPr b="1" sz="1900">
              <a:solidFill>
                <a:srgbClr val="0C343D"/>
              </a:solidFill>
            </a:endParaRPr>
          </a:p>
        </p:txBody>
      </p:sp>
      <p:pic>
        <p:nvPicPr>
          <p:cNvPr id="177" name="Google Shape;177;p20"/>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19150" y="459325"/>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tr" sz="3100">
                <a:solidFill>
                  <a:srgbClr val="9900FF"/>
                </a:solidFill>
              </a:rPr>
              <a:t>Fen Liseleri</a:t>
            </a:r>
            <a:endParaRPr b="1" sz="3100">
              <a:solidFill>
                <a:srgbClr val="9900FF"/>
              </a:solidFill>
            </a:endParaRPr>
          </a:p>
        </p:txBody>
      </p:sp>
      <p:sp>
        <p:nvSpPr>
          <p:cNvPr id="183" name="Google Shape;183;p21"/>
          <p:cNvSpPr txBox="1"/>
          <p:nvPr>
            <p:ph idx="1" type="body"/>
          </p:nvPr>
        </p:nvSpPr>
        <p:spPr>
          <a:xfrm>
            <a:off x="819150" y="1187875"/>
            <a:ext cx="7505700" cy="28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t>Fen ve matematik alanında yetenekleri olan öğrencileri aynı alanlarda üniversiteye hazırlayan liselerdir. </a:t>
            </a:r>
            <a:endParaRPr b="1" sz="1800"/>
          </a:p>
          <a:p>
            <a:pPr indent="0" lvl="0" marL="0" rtl="0" algn="l">
              <a:spcBef>
                <a:spcPts val="1200"/>
              </a:spcBef>
              <a:spcAft>
                <a:spcPts val="0"/>
              </a:spcAft>
              <a:buNone/>
            </a:pPr>
            <a:r>
              <a:rPr b="1" lang="tr" sz="1800"/>
              <a:t>Matematik ve fen alanlarındaki bilim  adamı ihtiyacını karşılamaya yöneliktir. </a:t>
            </a:r>
            <a:endParaRPr b="1" sz="1800"/>
          </a:p>
          <a:p>
            <a:pPr indent="0" lvl="0" marL="0" rtl="0" algn="l">
              <a:spcBef>
                <a:spcPts val="1200"/>
              </a:spcBef>
              <a:spcAft>
                <a:spcPts val="0"/>
              </a:spcAft>
              <a:buNone/>
            </a:pPr>
            <a:r>
              <a:rPr b="1" i="1" lang="tr" sz="1800"/>
              <a:t>Tüm fen liseleri merkezi sınav puanı ile öğrenci alırlar.</a:t>
            </a:r>
            <a:endParaRPr b="1" i="1" sz="1800"/>
          </a:p>
          <a:p>
            <a:pPr indent="0" lvl="0" marL="0" rtl="0" algn="l">
              <a:spcBef>
                <a:spcPts val="1200"/>
              </a:spcBef>
              <a:spcAft>
                <a:spcPts val="0"/>
              </a:spcAft>
              <a:buNone/>
            </a:pPr>
            <a:r>
              <a:rPr b="1" lang="tr" sz="1800"/>
              <a:t>Sayısal ağırlıklı  dersler görülür. Fen liselerinde tüm öğrenciler sayısal bölümü öğrencisi gibi görülür. </a:t>
            </a:r>
            <a:endParaRPr b="1" sz="1800"/>
          </a:p>
          <a:p>
            <a:pPr indent="0" lvl="0" marL="0" rtl="0" algn="l">
              <a:spcBef>
                <a:spcPts val="1200"/>
              </a:spcBef>
              <a:spcAft>
                <a:spcPts val="1200"/>
              </a:spcAft>
              <a:buNone/>
            </a:pPr>
            <a:r>
              <a:t/>
            </a:r>
            <a:endParaRPr sz="1400"/>
          </a:p>
        </p:txBody>
      </p:sp>
      <p:pic>
        <p:nvPicPr>
          <p:cNvPr id="184" name="Google Shape;184;p21"/>
          <p:cNvPicPr preferRelativeResize="0"/>
          <p:nvPr/>
        </p:nvPicPr>
        <p:blipFill>
          <a:blip r:embed="rId3">
            <a:alphaModFix/>
          </a:blip>
          <a:stretch>
            <a:fillRect/>
          </a:stretch>
        </p:blipFill>
        <p:spPr>
          <a:xfrm>
            <a:off x="7499750" y="3499299"/>
            <a:ext cx="1428676" cy="1428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